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43214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151516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4969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69501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0520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2428686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2480531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110029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7635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E55DB3-970C-43EA-A708-F767155FF3B6}"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174706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E55DB3-970C-43EA-A708-F767155FF3B6}"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278857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E55DB3-970C-43EA-A708-F767155FF3B6}"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120908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E55DB3-970C-43EA-A708-F767155FF3B6}"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158521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55DB3-970C-43EA-A708-F767155FF3B6}"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381915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E55DB3-970C-43EA-A708-F767155FF3B6}"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379525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E55DB3-970C-43EA-A708-F767155FF3B6}"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CE332-BD82-4508-8DD1-8CEA7D1A7392}" type="slidenum">
              <a:rPr lang="en-US" smtClean="0"/>
              <a:t>‹#›</a:t>
            </a:fld>
            <a:endParaRPr lang="en-US"/>
          </a:p>
        </p:txBody>
      </p:sp>
    </p:spTree>
    <p:extLst>
      <p:ext uri="{BB962C8B-B14F-4D97-AF65-F5344CB8AC3E}">
        <p14:creationId xmlns:p14="http://schemas.microsoft.com/office/powerpoint/2010/main" val="227695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E55DB3-970C-43EA-A708-F767155FF3B6}" type="datetimeFigureOut">
              <a:rPr lang="en-US" smtClean="0"/>
              <a:t>5/2/2020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0CE332-BD82-4508-8DD1-8CEA7D1A7392}" type="slidenum">
              <a:rPr lang="en-US" smtClean="0"/>
              <a:t>‹#›</a:t>
            </a:fld>
            <a:endParaRPr lang="en-US"/>
          </a:p>
        </p:txBody>
      </p:sp>
    </p:spTree>
    <p:extLst>
      <p:ext uri="{BB962C8B-B14F-4D97-AF65-F5344CB8AC3E}">
        <p14:creationId xmlns:p14="http://schemas.microsoft.com/office/powerpoint/2010/main" val="2427821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 Strategy 1942-1945</a:t>
            </a:r>
            <a:endParaRPr lang="en-US" dirty="0"/>
          </a:p>
        </p:txBody>
      </p:sp>
      <p:sp>
        <p:nvSpPr>
          <p:cNvPr id="3" name="Subtitle 2"/>
          <p:cNvSpPr>
            <a:spLocks noGrp="1"/>
          </p:cNvSpPr>
          <p:nvPr>
            <p:ph type="subTitle" idx="1"/>
          </p:nvPr>
        </p:nvSpPr>
        <p:spPr/>
        <p:txBody>
          <a:bodyPr/>
          <a:lstStyle/>
          <a:p>
            <a:r>
              <a:rPr lang="en-US" dirty="0" smtClean="0"/>
              <a:t>Course: Diplomatic History: 1914-1945</a:t>
            </a:r>
            <a:endParaRPr lang="en-US" dirty="0"/>
          </a:p>
        </p:txBody>
      </p:sp>
    </p:spTree>
    <p:extLst>
      <p:ext uri="{BB962C8B-B14F-4D97-AF65-F5344CB8AC3E}">
        <p14:creationId xmlns:p14="http://schemas.microsoft.com/office/powerpoint/2010/main" val="77995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from 1942-1943</a:t>
            </a:r>
            <a:endParaRPr lang="en-US" dirty="0"/>
          </a:p>
        </p:txBody>
      </p:sp>
      <p:sp>
        <p:nvSpPr>
          <p:cNvPr id="3" name="Content Placeholder 2"/>
          <p:cNvSpPr>
            <a:spLocks noGrp="1"/>
          </p:cNvSpPr>
          <p:nvPr>
            <p:ph idx="1"/>
          </p:nvPr>
        </p:nvSpPr>
        <p:spPr/>
        <p:txBody>
          <a:bodyPr/>
          <a:lstStyle/>
          <a:p>
            <a:r>
              <a:rPr lang="en-US" dirty="0" smtClean="0"/>
              <a:t>Battle of Mid Way </a:t>
            </a:r>
          </a:p>
          <a:p>
            <a:pPr marL="0" indent="0" algn="just">
              <a:buNone/>
            </a:pPr>
            <a:r>
              <a:rPr lang="en-US" dirty="0"/>
              <a:t>The Battle of Midway was an epic clash between the U.S. Navy and the Imperial Japanese Navy that played out six months after the attack on Pearl Harbor. The U.S. Navy’s decisive victory in the air-sea battle (June 3-6, 1942) and its successful defense of the major base located at Midway Island dashed Japan’s hopes of neutralizing the United States as a naval power and effectively turned the tide of World War II in the Pacific.</a:t>
            </a:r>
            <a:endParaRPr lang="en-US" dirty="0" smtClean="0"/>
          </a:p>
          <a:p>
            <a:endParaRPr lang="en-US" dirty="0"/>
          </a:p>
        </p:txBody>
      </p:sp>
    </p:spTree>
    <p:extLst>
      <p:ext uri="{BB962C8B-B14F-4D97-AF65-F5344CB8AC3E}">
        <p14:creationId xmlns:p14="http://schemas.microsoft.com/office/powerpoint/2010/main" val="44324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from 1942-1943</a:t>
            </a:r>
          </a:p>
        </p:txBody>
      </p:sp>
      <p:sp>
        <p:nvSpPr>
          <p:cNvPr id="3" name="Content Placeholder 2"/>
          <p:cNvSpPr>
            <a:spLocks noGrp="1"/>
          </p:cNvSpPr>
          <p:nvPr>
            <p:ph idx="1"/>
          </p:nvPr>
        </p:nvSpPr>
        <p:spPr/>
        <p:txBody>
          <a:bodyPr/>
          <a:lstStyle/>
          <a:p>
            <a:r>
              <a:rPr lang="en-US" dirty="0" smtClean="0"/>
              <a:t>El- Alamein ( Egyptian town)</a:t>
            </a:r>
          </a:p>
          <a:p>
            <a:pPr marL="0" indent="0">
              <a:buNone/>
            </a:pPr>
            <a:r>
              <a:rPr lang="en-US" dirty="0"/>
              <a:t>the First Battle of El-Alamein, Egypt (150 miles west of Cairo), ended in a stalemate, the second one was decisive. It marked the beginning of the end for the Axis in North Africa. </a:t>
            </a:r>
            <a:endParaRPr lang="en-US" dirty="0" smtClean="0"/>
          </a:p>
          <a:p>
            <a:r>
              <a:rPr lang="en-US" dirty="0" smtClean="0"/>
              <a:t>It was a major success for the Allied powers as it prevented Egypt and the Suez canal from falling into German hands</a:t>
            </a:r>
          </a:p>
          <a:p>
            <a:r>
              <a:rPr lang="en-US" dirty="0" smtClean="0"/>
              <a:t>It led to complete expulsion of Axis forces from North Africa  </a:t>
            </a:r>
          </a:p>
          <a:p>
            <a:pPr marL="0" indent="0">
              <a:buNone/>
            </a:pPr>
            <a:endParaRPr lang="en-US" dirty="0"/>
          </a:p>
        </p:txBody>
      </p:sp>
    </p:spTree>
    <p:extLst>
      <p:ext uri="{BB962C8B-B14F-4D97-AF65-F5344CB8AC3E}">
        <p14:creationId xmlns:p14="http://schemas.microsoft.com/office/powerpoint/2010/main" val="309345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from 1942-1943</a:t>
            </a:r>
          </a:p>
        </p:txBody>
      </p:sp>
      <p:sp>
        <p:nvSpPr>
          <p:cNvPr id="3" name="Content Placeholder 2"/>
          <p:cNvSpPr>
            <a:spLocks noGrp="1"/>
          </p:cNvSpPr>
          <p:nvPr>
            <p:ph idx="1"/>
          </p:nvPr>
        </p:nvSpPr>
        <p:spPr/>
        <p:txBody>
          <a:bodyPr/>
          <a:lstStyle/>
          <a:p>
            <a:pPr marL="0" indent="0">
              <a:buNone/>
            </a:pPr>
            <a:r>
              <a:rPr lang="en-US" dirty="0" smtClean="0"/>
              <a:t>Stalingrad:</a:t>
            </a:r>
          </a:p>
          <a:p>
            <a:r>
              <a:rPr lang="en-US" dirty="0" smtClean="0"/>
              <a:t>The </a:t>
            </a:r>
            <a:r>
              <a:rPr lang="en-US" dirty="0"/>
              <a:t>first reason is that the Battle of Stalingrad marked the end of Germany's advances into eastern Europe and Russia. The second reason is that this battle was the first major German loss during World War II. After the Germans lost in Stalingrad, they did not advance any farther into eastern Europe or Russia</a:t>
            </a:r>
            <a:r>
              <a:rPr lang="en-US" dirty="0" smtClean="0"/>
              <a:t>.</a:t>
            </a:r>
          </a:p>
          <a:p>
            <a:r>
              <a:rPr lang="en-US" dirty="0"/>
              <a:t>The first reason is that the Battle of Stalingrad marked the end of Germany's advances into eastern Europe and Russia. The second reason is that this battle was the first major German loss during World War II. After the Germans lost in Stalingrad, they did not advance any farther into eastern Europe or Russia.</a:t>
            </a:r>
          </a:p>
        </p:txBody>
      </p:sp>
    </p:spTree>
    <p:extLst>
      <p:ext uri="{BB962C8B-B14F-4D97-AF65-F5344CB8AC3E}">
        <p14:creationId xmlns:p14="http://schemas.microsoft.com/office/powerpoint/2010/main" val="335423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Axis and Allied powers in 1943</a:t>
            </a:r>
            <a:endParaRPr lang="en-US" dirty="0"/>
          </a:p>
        </p:txBody>
      </p:sp>
      <p:sp>
        <p:nvSpPr>
          <p:cNvPr id="3" name="Content Placeholder 2"/>
          <p:cNvSpPr>
            <a:spLocks noGrp="1"/>
          </p:cNvSpPr>
          <p:nvPr>
            <p:ph idx="1"/>
          </p:nvPr>
        </p:nvSpPr>
        <p:spPr/>
        <p:txBody>
          <a:bodyPr/>
          <a:lstStyle/>
          <a:p>
            <a:r>
              <a:rPr lang="en-US" dirty="0"/>
              <a:t>Surrender at Stalingrad marks Germany's first major defeat</a:t>
            </a:r>
            <a:r>
              <a:rPr lang="en-US" dirty="0" smtClean="0"/>
              <a:t>. It was one of the turning points for German defeat at the eastern front </a:t>
            </a:r>
            <a:endParaRPr lang="en-US" dirty="0"/>
          </a:p>
          <a:p>
            <a:r>
              <a:rPr lang="en-US" dirty="0"/>
              <a:t>Allied victory in North Africa </a:t>
            </a:r>
            <a:r>
              <a:rPr lang="en-US" dirty="0" smtClean="0"/>
              <a:t>enabled </a:t>
            </a:r>
            <a:r>
              <a:rPr lang="en-US" dirty="0"/>
              <a:t>invasion of Italy to be launched. On July 10, 1943, the Allies began their invasion of Axis-controlled Europe with landings on the island of Sicily, off mainland Italy. </a:t>
            </a:r>
          </a:p>
          <a:p>
            <a:r>
              <a:rPr lang="en-US" dirty="0" smtClean="0"/>
              <a:t>British </a:t>
            </a:r>
            <a:r>
              <a:rPr lang="en-US" dirty="0"/>
              <a:t>and Indian forces </a:t>
            </a:r>
            <a:r>
              <a:rPr lang="en-US" dirty="0" smtClean="0"/>
              <a:t>fought </a:t>
            </a:r>
            <a:r>
              <a:rPr lang="en-US" dirty="0"/>
              <a:t>Japanese in Burma.</a:t>
            </a:r>
          </a:p>
        </p:txBody>
      </p:sp>
    </p:spTree>
    <p:extLst>
      <p:ext uri="{BB962C8B-B14F-4D97-AF65-F5344CB8AC3E}">
        <p14:creationId xmlns:p14="http://schemas.microsoft.com/office/powerpoint/2010/main" val="9214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1944</a:t>
            </a:r>
            <a:endParaRPr lang="en-US" dirty="0"/>
          </a:p>
        </p:txBody>
      </p:sp>
      <p:sp>
        <p:nvSpPr>
          <p:cNvPr id="3" name="Content Placeholder 2"/>
          <p:cNvSpPr>
            <a:spLocks noGrp="1"/>
          </p:cNvSpPr>
          <p:nvPr>
            <p:ph idx="1"/>
          </p:nvPr>
        </p:nvSpPr>
        <p:spPr/>
        <p:txBody>
          <a:bodyPr/>
          <a:lstStyle/>
          <a:p>
            <a:r>
              <a:rPr lang="en-US" dirty="0" smtClean="0"/>
              <a:t>The </a:t>
            </a:r>
            <a:r>
              <a:rPr lang="en-US" dirty="0"/>
              <a:t>Battle of Normandy, which lasted from June 1944 to August 1944, resulted in the Allied liberation of Western Europe from Nazi Germany's </a:t>
            </a:r>
            <a:r>
              <a:rPr lang="en-US" dirty="0" smtClean="0"/>
              <a:t>control</a:t>
            </a:r>
          </a:p>
          <a:p>
            <a:pPr algn="just"/>
            <a:r>
              <a:rPr lang="en-US" dirty="0"/>
              <a:t>During World War II (1939-1945), the Battle of Normandy, which lasted from June 1944 to August 1944, resulted in the Allied liberation of Western Europe from Nazi Germany’s control. Codenamed Operation Overlord, the battle began on June 6, 1944, also known as D-Day, when some 156,000 American, British and Canadian forces landed on five beaches along a 50-mile stretch of the heavily fortified coast of France’s Normandy region. The invasion was one of the largest amphibious military assaults in history and required extensive planning</a:t>
            </a:r>
            <a:r>
              <a:rPr lang="en-US" dirty="0" smtClean="0"/>
              <a:t>. France was liberated in 1944</a:t>
            </a:r>
            <a:endParaRPr lang="en-US" dirty="0"/>
          </a:p>
        </p:txBody>
      </p:sp>
    </p:spTree>
    <p:extLst>
      <p:ext uri="{BB962C8B-B14F-4D97-AF65-F5344CB8AC3E}">
        <p14:creationId xmlns:p14="http://schemas.microsoft.com/office/powerpoint/2010/main" val="347099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1945</a:t>
            </a:r>
            <a:endParaRPr lang="en-US" dirty="0"/>
          </a:p>
        </p:txBody>
      </p:sp>
      <p:sp>
        <p:nvSpPr>
          <p:cNvPr id="3" name="Content Placeholder 2"/>
          <p:cNvSpPr>
            <a:spLocks noGrp="1"/>
          </p:cNvSpPr>
          <p:nvPr>
            <p:ph idx="1"/>
          </p:nvPr>
        </p:nvSpPr>
        <p:spPr/>
        <p:txBody>
          <a:bodyPr/>
          <a:lstStyle/>
          <a:p>
            <a:r>
              <a:rPr lang="en-US" dirty="0"/>
              <a:t>On May 7, 1945, Germany officially surrendered to the Allies, bringing an end to the European conflict in World War II. General Alfred </a:t>
            </a:r>
            <a:r>
              <a:rPr lang="en-US" dirty="0" err="1"/>
              <a:t>Jodl</a:t>
            </a:r>
            <a:r>
              <a:rPr lang="en-US" dirty="0"/>
              <a:t>, representing the German High Command, signed the unconditional </a:t>
            </a:r>
            <a:r>
              <a:rPr lang="en-US" dirty="0" smtClean="0"/>
              <a:t>surrender</a:t>
            </a:r>
          </a:p>
          <a:p>
            <a:r>
              <a:rPr lang="en-US" dirty="0"/>
              <a:t>On August 6, 1945, at about 8:15am Japanese time, the US aircraft Enola Gay dropped an untested uranium-235 gun-assembly bomb nicknamed "Little Boy" over Hiroshima. Hiroshima was immediately flattened. The resulting explosion killed 70,000 people instantly; by December 1945, the death toll had risen to some </a:t>
            </a:r>
            <a:r>
              <a:rPr lang="en-US" dirty="0" smtClean="0"/>
              <a:t>140,000. The </a:t>
            </a:r>
            <a:r>
              <a:rPr lang="en-US" dirty="0"/>
              <a:t>radius of total destruction was reportedly 1.6km.</a:t>
            </a:r>
            <a:endParaRPr lang="en-US" dirty="0" smtClean="0"/>
          </a:p>
          <a:p>
            <a:r>
              <a:rPr lang="en-US" dirty="0"/>
              <a:t>After the bomb obliterated Hiroshima, the Japanese did not </a:t>
            </a:r>
            <a:r>
              <a:rPr lang="en-US" dirty="0" smtClean="0"/>
              <a:t>surrender. Three </a:t>
            </a:r>
            <a:r>
              <a:rPr lang="en-US" dirty="0"/>
              <a:t>days later, the US launched another mission </a:t>
            </a:r>
            <a:r>
              <a:rPr lang="en-US" dirty="0" smtClean="0"/>
              <a:t>in the city </a:t>
            </a:r>
            <a:r>
              <a:rPr lang="en-US" dirty="0"/>
              <a:t>of Nagasaki was </a:t>
            </a:r>
            <a:r>
              <a:rPr lang="en-US" dirty="0" smtClean="0"/>
              <a:t>chosen. "Fat </a:t>
            </a:r>
            <a:r>
              <a:rPr lang="en-US" dirty="0"/>
              <a:t>Man" was dropped over Nagasaki on August 9, 1945, instantly killing at least 40,000 people.</a:t>
            </a:r>
          </a:p>
        </p:txBody>
      </p:sp>
    </p:spTree>
    <p:extLst>
      <p:ext uri="{BB962C8B-B14F-4D97-AF65-F5344CB8AC3E}">
        <p14:creationId xmlns:p14="http://schemas.microsoft.com/office/powerpoint/2010/main" val="349355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WWII</a:t>
            </a:r>
            <a:endParaRPr lang="en-US" dirty="0"/>
          </a:p>
        </p:txBody>
      </p:sp>
      <p:sp>
        <p:nvSpPr>
          <p:cNvPr id="3" name="Content Placeholder 2"/>
          <p:cNvSpPr>
            <a:spLocks noGrp="1"/>
          </p:cNvSpPr>
          <p:nvPr>
            <p:ph idx="1"/>
          </p:nvPr>
        </p:nvSpPr>
        <p:spPr/>
        <p:txBody>
          <a:bodyPr/>
          <a:lstStyle/>
          <a:p>
            <a:pPr algn="just"/>
            <a:r>
              <a:rPr lang="en-US" dirty="0"/>
              <a:t>On August 15, Emperor Hirohito announced Japan's surrender, and on September 2, the surrender was formally signed, bringing the hostilities of World War II to a close</a:t>
            </a:r>
            <a:r>
              <a:rPr lang="en-US" dirty="0" smtClean="0"/>
              <a:t>.</a:t>
            </a:r>
          </a:p>
          <a:p>
            <a:pPr algn="just"/>
            <a:r>
              <a:rPr lang="en-US" dirty="0"/>
              <a:t>World War II proved to be the deadliest international conflict in history, taking the lives of 60 to 80 million </a:t>
            </a:r>
            <a:r>
              <a:rPr lang="en-US" dirty="0" smtClean="0"/>
              <a:t>people </a:t>
            </a:r>
            <a:endParaRPr lang="en-US" dirty="0"/>
          </a:p>
        </p:txBody>
      </p:sp>
    </p:spTree>
    <p:extLst>
      <p:ext uri="{BB962C8B-B14F-4D97-AF65-F5344CB8AC3E}">
        <p14:creationId xmlns:p14="http://schemas.microsoft.com/office/powerpoint/2010/main" val="244662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1739807"/>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131</TotalTime>
  <Words>723</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War Strategy 1942-1945</vt:lpstr>
      <vt:lpstr>War from 1942-1943</vt:lpstr>
      <vt:lpstr>War from 1942-1943</vt:lpstr>
      <vt:lpstr>War from 1942-1943</vt:lpstr>
      <vt:lpstr>Axis and Allied powers in 1943</vt:lpstr>
      <vt:lpstr>War in 1944</vt:lpstr>
      <vt:lpstr>War in 1945</vt:lpstr>
      <vt:lpstr>End of WWII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Strategy 1942-1945</dc:title>
  <dc:creator>Sunlight</dc:creator>
  <cp:lastModifiedBy>Sunlight</cp:lastModifiedBy>
  <cp:revision>9</cp:revision>
  <dcterms:created xsi:type="dcterms:W3CDTF">2020-05-02T06:54:46Z</dcterms:created>
  <dcterms:modified xsi:type="dcterms:W3CDTF">2020-05-02T09:06:19Z</dcterms:modified>
</cp:coreProperties>
</file>